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70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82" r:id="rId13"/>
    <p:sldId id="263" r:id="rId14"/>
    <p:sldId id="262" r:id="rId15"/>
    <p:sldId id="264" r:id="rId16"/>
    <p:sldId id="279" r:id="rId17"/>
    <p:sldId id="265" r:id="rId18"/>
    <p:sldId id="274" r:id="rId19"/>
    <p:sldId id="275" r:id="rId20"/>
    <p:sldId id="266" r:id="rId21"/>
    <p:sldId id="276" r:id="rId22"/>
    <p:sldId id="280" r:id="rId23"/>
    <p:sldId id="267" r:id="rId24"/>
    <p:sldId id="277" r:id="rId25"/>
    <p:sldId id="278" r:id="rId26"/>
    <p:sldId id="268" r:id="rId27"/>
    <p:sldId id="26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izhenhua1983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et.pku.edu.cn/~lzh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anka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113855"/>
            <a:ext cx="8856984" cy="124313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Construction of Tencent’s Video Cloud and Its Implications for IOT</a:t>
            </a:r>
            <a:r>
              <a:rPr lang="en-US" altLang="zh-CN" dirty="0" smtClean="0">
                <a:latin typeface="+mn-lt"/>
              </a:rPr>
              <a:t>&amp;</a:t>
            </a:r>
            <a:r>
              <a:rPr lang="en-US" altLang="zh-CN" dirty="0" smtClean="0"/>
              <a:t>WSN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4437112"/>
            <a:ext cx="4953000" cy="1728192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Zhenhua Li</a:t>
            </a:r>
            <a:r>
              <a:rPr lang="en-US" altLang="zh-CN" dirty="0" smtClean="0">
                <a:solidFill>
                  <a:srgbClr val="0070C0"/>
                </a:solidFill>
              </a:rPr>
              <a:t>, 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Peking University</a:t>
            </a:r>
            <a:endParaRPr lang="en-US" altLang="zh-CN" i="1" dirty="0" smtClean="0">
              <a:solidFill>
                <a:srgbClr val="0070C0"/>
              </a:solidFill>
            </a:endParaRPr>
          </a:p>
          <a:p>
            <a:r>
              <a:rPr lang="en-US" altLang="zh-CN" sz="2000" dirty="0" smtClean="0"/>
              <a:t>Yan Huang, </a:t>
            </a:r>
            <a:r>
              <a:rPr lang="en-US" altLang="zh-CN" sz="2000" i="1" dirty="0" smtClean="0"/>
              <a:t>Tencent Research</a:t>
            </a:r>
          </a:p>
          <a:p>
            <a:r>
              <a:rPr lang="en-US" altLang="zh-CN" sz="2000" dirty="0" smtClean="0"/>
              <a:t>Yafei Dai, </a:t>
            </a:r>
            <a:r>
              <a:rPr lang="en-US" altLang="zh-CN" sz="2000" i="1" dirty="0" smtClean="0"/>
              <a:t>Peking University</a:t>
            </a:r>
          </a:p>
          <a:p>
            <a:r>
              <a:rPr lang="en-US" altLang="zh-CN" sz="2000" dirty="0" smtClean="0">
                <a:hlinkClick r:id="rId2"/>
              </a:rPr>
              <a:t>lizhenhua1983@gmail.com</a:t>
            </a:r>
            <a:r>
              <a:rPr lang="en-US" altLang="zh-CN" dirty="0" smtClean="0"/>
              <a:t> </a:t>
            </a:r>
          </a:p>
        </p:txBody>
      </p:sp>
      <p:pic>
        <p:nvPicPr>
          <p:cNvPr id="6" name="Picture 2" descr="C:\Users\fantasy080\AppData\Roaming\Tencent\Users\69900639\QQ\WinTemp\RichOle\@O15PI2D0R)WC(V(T[W7O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6"/>
          <a:stretch/>
        </p:blipFill>
        <p:spPr bwMode="auto">
          <a:xfrm>
            <a:off x="5220072" y="4841701"/>
            <a:ext cx="3902719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云跟踪面临的问题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、视频内容和服务器的动态性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zh-CN" altLang="en-US" dirty="0"/>
              <a:t>、服务器带宽利用受视频源限制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  <a:r>
              <a:rPr lang="en-US" altLang="zh-CN" sz="2000" dirty="0">
                <a:solidFill>
                  <a:srgbClr val="0070C0"/>
                </a:solidFill>
              </a:rPr>
              <a:t>- </a:t>
            </a:r>
            <a:r>
              <a:rPr lang="zh-CN" altLang="en-US" sz="2000" dirty="0">
                <a:solidFill>
                  <a:srgbClr val="0070C0"/>
                </a:solidFill>
              </a:rPr>
              <a:t>因为服务器来自</a:t>
            </a:r>
            <a:r>
              <a:rPr lang="zh-CN" altLang="en-US" sz="2000" b="1" dirty="0">
                <a:solidFill>
                  <a:srgbClr val="FF0000"/>
                </a:solidFill>
              </a:rPr>
              <a:t>第三方</a:t>
            </a:r>
            <a:r>
              <a:rPr lang="zh-CN" altLang="en-US" sz="2000" dirty="0">
                <a:solidFill>
                  <a:srgbClr val="0070C0"/>
                </a:solidFill>
              </a:rPr>
              <a:t>而非腾讯自身</a:t>
            </a:r>
            <a:endParaRPr lang="en-US" altLang="zh-CN" sz="2000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、用户下载视频的差异化加速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  <a:r>
              <a:rPr lang="en-US" altLang="zh-CN" sz="2000" dirty="0">
                <a:solidFill>
                  <a:srgbClr val="0070C0"/>
                </a:solidFill>
              </a:rPr>
              <a:t>- </a:t>
            </a:r>
            <a:r>
              <a:rPr lang="zh-CN" altLang="en-US" sz="2000" dirty="0" smtClean="0">
                <a:solidFill>
                  <a:srgbClr val="0070C0"/>
                </a:solidFill>
              </a:rPr>
              <a:t>因为用户欲望无限而可</a:t>
            </a:r>
            <a:r>
              <a:rPr lang="zh-CN" altLang="en-US" sz="2000" b="1" dirty="0">
                <a:solidFill>
                  <a:srgbClr val="FF0000"/>
                </a:solidFill>
              </a:rPr>
              <a:t>调度</a:t>
            </a:r>
            <a:r>
              <a:rPr lang="zh-CN" altLang="en-US" sz="2000" dirty="0">
                <a:solidFill>
                  <a:srgbClr val="0070C0"/>
                </a:solidFill>
              </a:rPr>
              <a:t>资源有限</a:t>
            </a:r>
            <a:endParaRPr lang="en-US" altLang="zh-CN" sz="2000" dirty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、给服务器提供方带来额外利益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dirty="0"/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- </a:t>
            </a:r>
            <a:r>
              <a:rPr lang="zh-CN" altLang="en-US" sz="2000" dirty="0" smtClean="0">
                <a:solidFill>
                  <a:srgbClr val="0070C0"/>
                </a:solidFill>
              </a:rPr>
              <a:t>否则没有第三方会支持云跟踪</a:t>
            </a:r>
            <a:endParaRPr lang="en-US" altLang="zh-CN" sz="2000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 descr="C:\云存储\Dropbox\我的主页\images\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4893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云调度</a:t>
            </a:r>
            <a:endParaRPr lang="zh-CN" altLang="en-US" sz="2400" b="1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220072" y="4725145"/>
            <a:ext cx="2016224" cy="31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8224" y="234888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没有一个问题得到了很好的解决！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真的很难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4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云跟踪的解决方案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/>
          <a:lstStyle/>
          <a:p>
            <a:r>
              <a:rPr lang="zh-CN" altLang="en-US" dirty="0" smtClean="0"/>
              <a:t>“小云”跟踪“大云”</a:t>
            </a:r>
            <a:r>
              <a:rPr lang="zh-CN" altLang="en-US" sz="2400" dirty="0" smtClean="0">
                <a:solidFill>
                  <a:srgbClr val="0070C0"/>
                </a:solidFill>
              </a:rPr>
              <a:t>：客户端能做的全部推给客户端！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/>
              <a:t>日均跟踪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万台服务器、服务</a:t>
            </a:r>
            <a:r>
              <a:rPr lang="en-US" altLang="zh-CN" dirty="0" smtClean="0"/>
              <a:t>500</a:t>
            </a:r>
            <a:r>
              <a:rPr lang="zh-CN" altLang="en-US" dirty="0" smtClean="0"/>
              <a:t>万客户端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8213"/>
            <a:ext cx="37623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05" y="3419708"/>
            <a:ext cx="41433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9399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Just 53 commodity servers!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当前方案暴露的问题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有人用过</a:t>
            </a:r>
            <a:r>
              <a:rPr lang="en-US" altLang="zh-CN" dirty="0" smtClean="0"/>
              <a:t>QQ</a:t>
            </a:r>
            <a:r>
              <a:rPr lang="zh-CN" altLang="en-US" dirty="0" smtClean="0"/>
              <a:t>旋风的移动</a:t>
            </a:r>
            <a:r>
              <a:rPr lang="en-US" altLang="zh-CN" dirty="0" smtClean="0"/>
              <a:t>APP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</a:t>
            </a:r>
            <a:r>
              <a:rPr lang="zh-CN" altLang="en-US" sz="2400" dirty="0" smtClean="0">
                <a:solidFill>
                  <a:srgbClr val="0070C0"/>
                </a:solidFill>
              </a:rPr>
              <a:t>这个真没有</a:t>
            </a:r>
            <a:r>
              <a:rPr lang="en-US" altLang="zh-CN" sz="2400" dirty="0" smtClean="0">
                <a:solidFill>
                  <a:srgbClr val="0070C0"/>
                </a:solidFill>
              </a:rPr>
              <a:t>……</a:t>
            </a:r>
          </a:p>
          <a:p>
            <a:pPr marL="109728" indent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dirty="0" smtClean="0"/>
              <a:t>原因：“小云”做的太节省，省出事了</a:t>
            </a:r>
            <a:r>
              <a:rPr lang="en-US" altLang="zh-CN" dirty="0" smtClean="0"/>
              <a:t>……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</a:t>
            </a:r>
            <a:r>
              <a:rPr lang="zh-CN" altLang="en-US" sz="2400" dirty="0">
                <a:solidFill>
                  <a:srgbClr val="0070C0"/>
                </a:solidFill>
              </a:rPr>
              <a:t>客户端事太多、耗资源也多，手机</a:t>
            </a:r>
            <a:r>
              <a:rPr lang="zh-CN" altLang="en-US" sz="2400" dirty="0" smtClean="0">
                <a:solidFill>
                  <a:srgbClr val="0070C0"/>
                </a:solidFill>
              </a:rPr>
              <a:t>跑不动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altLang="zh-CN" sz="2400" dirty="0" smtClean="0"/>
          </a:p>
          <a:p>
            <a:r>
              <a:rPr lang="zh-CN" altLang="en-US" dirty="0" smtClean="0"/>
              <a:t>问题：在“重云轻端”的新型</a:t>
            </a:r>
            <a:r>
              <a:rPr lang="en-US" altLang="zh-CN" dirty="0" smtClean="0"/>
              <a:t>IT</a:t>
            </a:r>
            <a:r>
              <a:rPr lang="zh-CN" altLang="en-US" dirty="0" smtClean="0"/>
              <a:t>模式下，两者如何分工？</a:t>
            </a:r>
            <a:endParaRPr lang="en-US" altLang="zh-CN" dirty="0" smtClean="0"/>
          </a:p>
          <a:p>
            <a:pPr marL="109728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99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对物联网研究的启发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物联网节点稳定吗？</a:t>
            </a:r>
            <a:endParaRPr lang="en-US" altLang="zh-CN" dirty="0"/>
          </a:p>
          <a:p>
            <a:r>
              <a:rPr lang="zh-CN" altLang="en-US" dirty="0" smtClean="0"/>
              <a:t>物联网</a:t>
            </a:r>
            <a:r>
              <a:rPr lang="zh-CN" altLang="en-US" dirty="0"/>
              <a:t>内容</a:t>
            </a:r>
            <a:r>
              <a:rPr lang="zh-CN" altLang="en-US" dirty="0" smtClean="0"/>
              <a:t>稳定吗？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需要对内容和节点跟踪吗？</a:t>
            </a:r>
            <a:endParaRPr lang="en-US" altLang="zh-CN" dirty="0" smtClean="0"/>
          </a:p>
          <a:p>
            <a:r>
              <a:rPr lang="zh-CN" altLang="en-US" dirty="0" smtClean="0"/>
              <a:t>需要对节点带宽调度吗？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物联网整合到互联网会有什么问题？</a:t>
            </a:r>
            <a:endParaRPr lang="en-US" altLang="zh-CN" dirty="0" smtClean="0"/>
          </a:p>
          <a:p>
            <a:pPr marL="109728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    “小云”跟踪“大物联网云”：还能把事情尽量推给客户端（</a:t>
            </a:r>
            <a:r>
              <a:rPr lang="en-US" altLang="zh-CN" sz="2400" dirty="0" smtClean="0">
                <a:solidFill>
                  <a:srgbClr val="FF0000"/>
                </a:solidFill>
              </a:rPr>
              <a:t>Sensor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RFID</a:t>
            </a:r>
            <a:r>
              <a:rPr lang="zh-CN" altLang="en-US" sz="2400" dirty="0" smtClean="0">
                <a:solidFill>
                  <a:srgbClr val="FF0000"/>
                </a:solidFill>
              </a:rPr>
              <a:t>）吗？反过来，全推给云是不是就好？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3074" name="Picture 2" descr="http://www.c51rf.com/pic/pro/ZigBeePR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6" b="4861"/>
          <a:stretch/>
        </p:blipFill>
        <p:spPr bwMode="auto">
          <a:xfrm>
            <a:off x="5652120" y="836712"/>
            <a:ext cx="3312368" cy="35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云下载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几乎现存所有内容分发方案都针对</a:t>
            </a:r>
            <a:r>
              <a:rPr lang="zh-CN" altLang="en-US" dirty="0" smtClean="0">
                <a:solidFill>
                  <a:srgbClr val="FF0000"/>
                </a:solidFill>
              </a:rPr>
              <a:t>热门视频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CDN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P2P</a:t>
            </a:r>
          </a:p>
          <a:p>
            <a:endParaRPr lang="en-US" altLang="zh-CN" dirty="0"/>
          </a:p>
          <a:p>
            <a:r>
              <a:rPr lang="zh-CN" altLang="en-US" dirty="0" smtClean="0"/>
              <a:t>那么</a:t>
            </a:r>
            <a:r>
              <a:rPr lang="zh-CN" altLang="en-US" dirty="0" smtClean="0">
                <a:solidFill>
                  <a:srgbClr val="0070C0"/>
                </a:solidFill>
              </a:rPr>
              <a:t>冷门视频</a:t>
            </a:r>
            <a:r>
              <a:rPr lang="zh-CN" altLang="en-US" dirty="0" smtClean="0"/>
              <a:t>怎么办？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用户获取冷门视频的</a:t>
            </a:r>
            <a:r>
              <a:rPr lang="zh-CN" altLang="en-US" b="1" dirty="0" smtClean="0"/>
              <a:t>痛苦</a:t>
            </a:r>
            <a:r>
              <a:rPr lang="zh-CN" altLang="en-US" dirty="0" smtClean="0"/>
              <a:t>在哪里？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- </a:t>
            </a:r>
            <a:r>
              <a:rPr lang="zh-CN" altLang="en-US" sz="2000" dirty="0" smtClean="0">
                <a:solidFill>
                  <a:srgbClr val="FF0000"/>
                </a:solidFill>
              </a:rPr>
              <a:t>速度过低且不稳定，</a:t>
            </a:r>
            <a:r>
              <a:rPr lang="zh-CN" altLang="en-US" sz="2000" dirty="0">
                <a:solidFill>
                  <a:srgbClr val="FF0000"/>
                </a:solidFill>
              </a:rPr>
              <a:t>不知道猴年马月能下完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- </a:t>
            </a:r>
            <a:r>
              <a:rPr lang="zh-CN" altLang="en-US" sz="2000" dirty="0">
                <a:solidFill>
                  <a:srgbClr val="FF0000"/>
                </a:solidFill>
              </a:rPr>
              <a:t>健康</a:t>
            </a:r>
            <a:r>
              <a:rPr lang="zh-CN" altLang="en-US" sz="2000" dirty="0" smtClean="0">
                <a:solidFill>
                  <a:srgbClr val="FF0000"/>
                </a:solidFill>
              </a:rPr>
              <a:t>度过低，能不能下完都成问题（</a:t>
            </a:r>
            <a:r>
              <a:rPr lang="en-US" altLang="zh-CN" sz="2000" dirty="0" smtClean="0">
                <a:solidFill>
                  <a:srgbClr val="FF0000"/>
                </a:solidFill>
              </a:rPr>
              <a:t>P2P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- </a:t>
            </a:r>
            <a:r>
              <a:rPr lang="zh-CN" altLang="en-US" sz="2000" dirty="0" smtClean="0">
                <a:solidFill>
                  <a:srgbClr val="FF0000"/>
                </a:solidFill>
              </a:rPr>
              <a:t>只好把电脑一直开着，费时费电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peace.mennolink.org/resources/conflictstyle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365104"/>
            <a:ext cx="205737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0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云下载的解决方案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构造一个集中的云为用户所复用</a:t>
            </a:r>
            <a:endParaRPr lang="en-US" altLang="zh-CN" sz="2400" dirty="0" smtClean="0"/>
          </a:p>
          <a:p>
            <a:r>
              <a:rPr lang="zh-CN" altLang="en-US" sz="2400" dirty="0" smtClean="0"/>
              <a:t>用户提交完下载请求即可离线</a:t>
            </a:r>
            <a:endParaRPr lang="en-US" altLang="zh-CN" sz="2400" dirty="0" smtClean="0"/>
          </a:p>
          <a:p>
            <a:r>
              <a:rPr lang="zh-CN" altLang="en-US" sz="2400" dirty="0" smtClean="0"/>
              <a:t>云下载完成即告知用户</a:t>
            </a:r>
            <a:endParaRPr lang="en-US" altLang="zh-CN" sz="2400" dirty="0" smtClean="0"/>
          </a:p>
          <a:p>
            <a:r>
              <a:rPr lang="zh-CN" altLang="en-US" sz="2400" dirty="0" smtClean="0"/>
              <a:t>云保证用户高速下载且一定成功</a:t>
            </a:r>
            <a:endParaRPr lang="en-US" altLang="zh-CN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31" y="4005064"/>
            <a:ext cx="64852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云下载的广告视频</a:t>
            </a:r>
            <a:endParaRPr lang="zh-CN" altLang="en-US" dirty="0"/>
          </a:p>
        </p:txBody>
      </p:sp>
      <p:pic>
        <p:nvPicPr>
          <p:cNvPr id="4" name="离线下载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238" y="2249488"/>
            <a:ext cx="7631112" cy="4324350"/>
          </a:xfrm>
        </p:spPr>
      </p:pic>
    </p:spTree>
    <p:extLst>
      <p:ext uri="{BB962C8B-B14F-4D97-AF65-F5344CB8AC3E}">
        <p14:creationId xmlns:p14="http://schemas.microsoft.com/office/powerpoint/2010/main" val="18856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云下载的系统实现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663</a:t>
            </a:r>
            <a:r>
              <a:rPr lang="zh-CN" altLang="en-US" dirty="0" smtClean="0"/>
              <a:t>台服务器、</a:t>
            </a:r>
            <a:r>
              <a:rPr lang="en-US" altLang="zh-CN" dirty="0" smtClean="0"/>
              <a:t>73 </a:t>
            </a:r>
            <a:r>
              <a:rPr lang="en-US" altLang="zh-CN" dirty="0" err="1" smtClean="0"/>
              <a:t>Gbps</a:t>
            </a:r>
            <a:r>
              <a:rPr lang="zh-CN" altLang="en-US" dirty="0" smtClean="0"/>
              <a:t>带宽 （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月）</a:t>
            </a:r>
            <a:endParaRPr lang="en-US" altLang="zh-CN" dirty="0" smtClean="0"/>
          </a:p>
          <a:p>
            <a:r>
              <a:rPr lang="zh-CN" altLang="en-US" dirty="0" smtClean="0"/>
              <a:t>重量级的云，几乎所有事情都推给云做了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1" y="3514875"/>
            <a:ext cx="8964488" cy="2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/>
          <a:lstStyle/>
          <a:p>
            <a:r>
              <a:rPr lang="zh-CN" altLang="en-US" dirty="0"/>
              <a:t>云</a:t>
            </a:r>
            <a:r>
              <a:rPr lang="zh-CN" altLang="en-US" dirty="0" smtClean="0"/>
              <a:t>下载的缓存替换算法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CN" dirty="0" smtClean="0"/>
              <a:t>LFU</a:t>
            </a:r>
            <a:r>
              <a:rPr lang="zh-CN" altLang="en-US" dirty="0" smtClean="0"/>
              <a:t>前期最好，但</a:t>
            </a:r>
            <a:r>
              <a:rPr lang="en-US" altLang="zh-CN" dirty="0" smtClean="0"/>
              <a:t>8</a:t>
            </a:r>
            <a:r>
              <a:rPr lang="zh-CN" altLang="en-US" dirty="0" smtClean="0"/>
              <a:t>天以后最差！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70C0"/>
                </a:solidFill>
              </a:rPr>
              <a:t>原因：忽视了</a:t>
            </a:r>
            <a:r>
              <a:rPr lang="en-US" altLang="zh-CN" dirty="0" smtClean="0">
                <a:solidFill>
                  <a:srgbClr val="0070C0"/>
                </a:solidFill>
              </a:rPr>
              <a:t>LFU</a:t>
            </a:r>
            <a:r>
              <a:rPr lang="zh-CN" altLang="en-US" dirty="0" smtClean="0">
                <a:solidFill>
                  <a:srgbClr val="0070C0"/>
                </a:solidFill>
              </a:rPr>
              <a:t>的“老化”效应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然而，</a:t>
            </a:r>
            <a:r>
              <a:rPr lang="en-US" altLang="zh-CN" dirty="0" smtClean="0">
                <a:solidFill>
                  <a:srgbClr val="FF0000"/>
                </a:solidFill>
              </a:rPr>
              <a:t>QQ</a:t>
            </a:r>
            <a:r>
              <a:rPr lang="zh-CN" altLang="en-US" dirty="0" smtClean="0">
                <a:solidFill>
                  <a:srgbClr val="FF0000"/>
                </a:solidFill>
              </a:rPr>
              <a:t>旋风云下载至今用的还是</a:t>
            </a:r>
            <a:r>
              <a:rPr lang="en-US" altLang="zh-CN" dirty="0" smtClean="0">
                <a:solidFill>
                  <a:srgbClr val="FF0000"/>
                </a:solidFill>
              </a:rPr>
              <a:t>LFU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08" y="3021078"/>
            <a:ext cx="6195020" cy="37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03602" y="1854984"/>
            <a:ext cx="1472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？</a:t>
            </a:r>
            <a:endParaRPr lang="zh-CN" alt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1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云下载的任务失败预测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云下载显著提升冷门视频下载成功率</a:t>
            </a:r>
            <a:endParaRPr lang="en-US" altLang="zh-CN" dirty="0" smtClean="0"/>
          </a:p>
          <a:p>
            <a:r>
              <a:rPr lang="zh-CN" altLang="en-US" dirty="0" smtClean="0"/>
              <a:t>然而，依然不是</a:t>
            </a:r>
            <a:r>
              <a:rPr lang="en-US" altLang="zh-CN" dirty="0" smtClean="0"/>
              <a:t>100%</a:t>
            </a:r>
          </a:p>
          <a:p>
            <a:r>
              <a:rPr lang="zh-CN" altLang="en-US" dirty="0" smtClean="0"/>
              <a:t>如何尽早预测任务失败、不让用户傻等？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目前的</a:t>
            </a:r>
            <a:r>
              <a:rPr lang="en-US" altLang="zh-CN" dirty="0" smtClean="0"/>
              <a:t>naive</a:t>
            </a:r>
            <a:r>
              <a:rPr lang="zh-CN" altLang="en-US" dirty="0" smtClean="0"/>
              <a:t>解法：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    - 5</a:t>
            </a:r>
            <a:r>
              <a:rPr lang="zh-CN" altLang="en-US" sz="2400" dirty="0" smtClean="0">
                <a:solidFill>
                  <a:srgbClr val="0070C0"/>
                </a:solidFill>
              </a:rPr>
              <a:t>分钟内连接不到任何数据源即判定失败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- 1</a:t>
            </a:r>
            <a:r>
              <a:rPr lang="zh-CN" altLang="en-US" sz="2400" dirty="0" smtClean="0">
                <a:solidFill>
                  <a:srgbClr val="0070C0"/>
                </a:solidFill>
              </a:rPr>
              <a:t>小时内</a:t>
            </a:r>
            <a:r>
              <a:rPr lang="zh-CN" altLang="en-US" sz="2400" dirty="0">
                <a:solidFill>
                  <a:srgbClr val="0070C0"/>
                </a:solidFill>
              </a:rPr>
              <a:t>下载不到任何</a:t>
            </a:r>
            <a:r>
              <a:rPr lang="zh-CN" altLang="en-US" sz="2400" dirty="0" smtClean="0">
                <a:solidFill>
                  <a:srgbClr val="0070C0"/>
                </a:solidFill>
              </a:rPr>
              <a:t>数据也判定失败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- 24</a:t>
            </a:r>
            <a:r>
              <a:rPr lang="zh-CN" altLang="en-US" sz="2400" dirty="0" smtClean="0">
                <a:solidFill>
                  <a:srgbClr val="0070C0"/>
                </a:solidFill>
              </a:rPr>
              <a:t>小时内下载不完建议用户放弃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</a:rPr>
              <a:t>- </a:t>
            </a:r>
            <a:r>
              <a:rPr lang="zh-CN" altLang="en-US" sz="2400" dirty="0" smtClean="0">
                <a:solidFill>
                  <a:srgbClr val="FF0000"/>
                </a:solidFill>
              </a:rPr>
              <a:t>简单、粗暴、一刀切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Preface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177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My first two Ph.D. years spent in Tencent’s Video Cloud (</a:t>
            </a:r>
            <a:r>
              <a:rPr lang="zh-CN" altLang="en-US" dirty="0" smtClean="0"/>
              <a:t>“</a:t>
            </a:r>
            <a:r>
              <a:rPr lang="en-US" altLang="zh-CN" dirty="0" smtClean="0"/>
              <a:t>QQ</a:t>
            </a:r>
            <a:r>
              <a:rPr lang="zh-CN" altLang="en-US" dirty="0" smtClean="0"/>
              <a:t>旋风”</a:t>
            </a:r>
            <a:r>
              <a:rPr lang="en-US" altLang="zh-CN" dirty="0" smtClean="0"/>
              <a:t>)</a:t>
            </a:r>
          </a:p>
          <a:p>
            <a:pPr marL="109728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    </a:t>
            </a:r>
            <a:r>
              <a:rPr lang="en-US" altLang="zh-CN" sz="2400" dirty="0">
                <a:solidFill>
                  <a:srgbClr val="0070C0"/>
                </a:solidFill>
              </a:rPr>
              <a:t>- Not team/project leader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   - Not system architect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   - Just a research intern joining in design discussions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   - </a:t>
            </a:r>
            <a:r>
              <a:rPr lang="en-US" altLang="zh-CN" sz="2400" dirty="0" smtClean="0">
                <a:solidFill>
                  <a:srgbClr val="0070C0"/>
                </a:solidFill>
              </a:rPr>
              <a:t>Often </a:t>
            </a:r>
            <a:r>
              <a:rPr lang="en-US" altLang="zh-CN" sz="2400" dirty="0">
                <a:solidFill>
                  <a:srgbClr val="0070C0"/>
                </a:solidFill>
              </a:rPr>
              <a:t>a nitpicking “watcher” with a pile of problems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   - Collect, analyze datasets and get papers </a:t>
            </a:r>
            <a:r>
              <a:rPr lang="en-US" altLang="zh-CN" sz="2400" dirty="0" smtClean="0">
                <a:solidFill>
                  <a:srgbClr val="0070C0"/>
                </a:solidFill>
              </a:rPr>
              <a:t>published</a:t>
            </a:r>
          </a:p>
          <a:p>
            <a:pPr marL="109728" indent="0">
              <a:buNone/>
            </a:pPr>
            <a:endParaRPr lang="en-US" altLang="zh-CN" sz="2400" dirty="0" smtClean="0"/>
          </a:p>
          <a:p>
            <a:r>
              <a:rPr lang="en-US" altLang="zh-CN" dirty="0" smtClean="0"/>
              <a:t>Though the system design is often so simple and straightforward, it often works well</a:t>
            </a:r>
          </a:p>
          <a:p>
            <a:r>
              <a:rPr lang="en-US" altLang="zh-CN" dirty="0" smtClean="0"/>
              <a:t>I almost use QQ</a:t>
            </a:r>
            <a:r>
              <a:rPr lang="zh-CN" altLang="en-US" dirty="0" smtClean="0"/>
              <a:t>旋风 </a:t>
            </a:r>
            <a:r>
              <a:rPr lang="en-US" altLang="zh-CN" dirty="0" smtClean="0"/>
              <a:t>every day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This PPT is made in English and </a:t>
            </a:r>
            <a:r>
              <a:rPr lang="zh-CN" altLang="en-US" dirty="0" smtClean="0">
                <a:solidFill>
                  <a:srgbClr val="C00000"/>
                </a:solidFill>
              </a:rPr>
              <a:t>中文</a:t>
            </a:r>
            <a:r>
              <a:rPr lang="en-US" altLang="zh-CN" dirty="0" smtClean="0">
                <a:solidFill>
                  <a:srgbClr val="C00000"/>
                </a:solidFill>
              </a:rPr>
              <a:t>, because …</a:t>
            </a:r>
          </a:p>
        </p:txBody>
      </p:sp>
    </p:spTree>
    <p:extLst>
      <p:ext uri="{BB962C8B-B14F-4D97-AF65-F5344CB8AC3E}">
        <p14:creationId xmlns:p14="http://schemas.microsoft.com/office/powerpoint/2010/main" val="10896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云转码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移动设备数量庞大、远超</a:t>
            </a:r>
            <a:r>
              <a:rPr lang="en-US" altLang="zh-CN" dirty="0" smtClean="0"/>
              <a:t>PC</a:t>
            </a:r>
          </a:p>
          <a:p>
            <a:endParaRPr lang="en-US" altLang="zh-CN" dirty="0"/>
          </a:p>
          <a:p>
            <a:r>
              <a:rPr lang="zh-CN" altLang="en-US" dirty="0" smtClean="0"/>
              <a:t>互联网视频多为面向</a:t>
            </a:r>
            <a:r>
              <a:rPr lang="en-US" altLang="zh-CN" dirty="0" smtClean="0"/>
              <a:t>PC</a:t>
            </a:r>
          </a:p>
          <a:p>
            <a:pPr marL="109728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  - </a:t>
            </a:r>
            <a:r>
              <a:rPr lang="zh-CN" altLang="en-US" sz="2000" dirty="0" smtClean="0">
                <a:solidFill>
                  <a:srgbClr val="0070C0"/>
                </a:solidFill>
              </a:rPr>
              <a:t>格式单一、解析度高、尺寸大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altLang="zh-CN" dirty="0"/>
          </a:p>
          <a:p>
            <a:r>
              <a:rPr lang="zh-CN" altLang="en-US" dirty="0"/>
              <a:t>给</a:t>
            </a:r>
            <a:r>
              <a:rPr lang="zh-CN" altLang="en-US" dirty="0" smtClean="0"/>
              <a:t>移动设备带来的问题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  - </a:t>
            </a:r>
            <a:r>
              <a:rPr lang="zh-CN" altLang="en-US" sz="2000" dirty="0" smtClean="0">
                <a:solidFill>
                  <a:srgbClr val="0070C0"/>
                </a:solidFill>
              </a:rPr>
              <a:t>无法支付视频流量（</a:t>
            </a:r>
            <a:r>
              <a:rPr lang="en-US" altLang="zh-CN" sz="2000" dirty="0" smtClean="0">
                <a:solidFill>
                  <a:srgbClr val="0070C0"/>
                </a:solidFill>
              </a:rPr>
              <a:t>GPRS/3G/4G</a:t>
            </a:r>
            <a:r>
              <a:rPr lang="zh-CN" altLang="en-US" sz="2000" dirty="0" smtClean="0">
                <a:solidFill>
                  <a:srgbClr val="0070C0"/>
                </a:solidFill>
              </a:rPr>
              <a:t>）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- </a:t>
            </a:r>
            <a:r>
              <a:rPr lang="zh-CN" altLang="en-US" sz="2000" dirty="0" smtClean="0">
                <a:solidFill>
                  <a:srgbClr val="0070C0"/>
                </a:solidFill>
              </a:rPr>
              <a:t>视频太大没空间保存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- </a:t>
            </a:r>
            <a:r>
              <a:rPr lang="zh-CN" altLang="en-US" sz="2000" dirty="0" smtClean="0">
                <a:solidFill>
                  <a:srgbClr val="0070C0"/>
                </a:solidFill>
              </a:rPr>
              <a:t>强迫</a:t>
            </a:r>
            <a:r>
              <a:rPr lang="zh-CN" altLang="en-US" sz="2000" dirty="0">
                <a:solidFill>
                  <a:srgbClr val="0070C0"/>
                </a:solidFill>
              </a:rPr>
              <a:t>本地</a:t>
            </a:r>
            <a:r>
              <a:rPr lang="zh-CN" altLang="en-US" sz="2000" dirty="0" smtClean="0">
                <a:solidFill>
                  <a:srgbClr val="0070C0"/>
                </a:solidFill>
              </a:rPr>
              <a:t>转码以适应屏幕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- CPU</a:t>
            </a:r>
            <a:r>
              <a:rPr lang="zh-CN" altLang="en-US" sz="2000" dirty="0" smtClean="0">
                <a:solidFill>
                  <a:srgbClr val="0070C0"/>
                </a:solidFill>
              </a:rPr>
              <a:t>和电池都不够解码大视频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5" y="4725144"/>
            <a:ext cx="1847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89240"/>
            <a:ext cx="7715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17" y="4581128"/>
            <a:ext cx="628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1872208" cy="7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云转码的基本原理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移动用户仅提交视频链接和转码需求</a:t>
            </a:r>
            <a:endParaRPr lang="en-US" altLang="zh-CN" sz="2400" dirty="0" smtClean="0"/>
          </a:p>
          <a:p>
            <a:r>
              <a:rPr lang="zh-CN" altLang="en-US" sz="2400" dirty="0" smtClean="0"/>
              <a:t>云代替用户去互联网下载并按需转码</a:t>
            </a:r>
            <a:endParaRPr lang="en-US" altLang="zh-CN" sz="2400" dirty="0" smtClean="0"/>
          </a:p>
          <a:p>
            <a:r>
              <a:rPr lang="zh-CN" altLang="en-US" sz="2400" dirty="0" smtClean="0"/>
              <a:t>云保证高速传送给移动用户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只有一个原则：最小化移动用户的资源消耗！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96790"/>
            <a:ext cx="6718192" cy="295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云转码的广告视频</a:t>
            </a:r>
            <a:endParaRPr lang="zh-CN" altLang="en-US" dirty="0"/>
          </a:p>
        </p:txBody>
      </p:sp>
      <p:pic>
        <p:nvPicPr>
          <p:cNvPr id="5" name="[NOSSDAV'12] Cloud Transcoder_baofe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8738" y="1988840"/>
            <a:ext cx="64865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云转码的解决方案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构建于云下载系统之上</a:t>
            </a:r>
            <a:endParaRPr lang="en-US" altLang="zh-CN" dirty="0" smtClean="0"/>
          </a:p>
          <a:p>
            <a:r>
              <a:rPr lang="zh-CN" altLang="en-US" dirty="0" smtClean="0"/>
              <a:t>增加了转码服务器和更多的视频格式</a:t>
            </a:r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64467"/>
            <a:ext cx="8964488" cy="28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907704" y="3356992"/>
            <a:ext cx="5328592" cy="17281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14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挑刺：云转码的负载均衡问题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zh-CN" altLang="en-US" dirty="0" smtClean="0"/>
              <a:t>高峰期超过</a:t>
            </a:r>
            <a:r>
              <a:rPr lang="en-US" altLang="zh-CN" dirty="0" smtClean="0"/>
              <a:t>90%</a:t>
            </a:r>
            <a:r>
              <a:rPr lang="zh-CN" altLang="en-US" dirty="0" smtClean="0"/>
              <a:t>，夜里接近</a:t>
            </a:r>
            <a:r>
              <a:rPr lang="en-US" altLang="zh-CN" dirty="0" smtClean="0"/>
              <a:t>0%</a:t>
            </a:r>
          </a:p>
          <a:p>
            <a:r>
              <a:rPr lang="zh-CN" altLang="en-US" dirty="0" smtClean="0"/>
              <a:t>当前解法：夜里预测哪些视频需要提前转码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70C0"/>
                </a:solidFill>
              </a:rPr>
              <a:t>能不能把负载曲线拉平？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141830"/>
            <a:ext cx="6129511" cy="367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从一个新的角度看计算机网络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42849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如果所有的工作都可以单机完成，则无需网络</a:t>
            </a:r>
            <a:endParaRPr lang="en-US" altLang="zh-CN" dirty="0" smtClean="0"/>
          </a:p>
          <a:p>
            <a:r>
              <a:rPr lang="zh-CN" altLang="en-US" dirty="0" smtClean="0"/>
              <a:t>网络存在的意义就是不同设备间协同和分工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</a:t>
            </a:r>
            <a:r>
              <a:rPr lang="zh-CN" altLang="en-US" sz="2400" dirty="0" smtClean="0">
                <a:solidFill>
                  <a:srgbClr val="0070C0"/>
                </a:solidFill>
              </a:rPr>
              <a:t>云的优点在于规模化、集成化，批处理、吞吐量是核心；缺点是投资大、不能“动”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   - </a:t>
            </a:r>
            <a:r>
              <a:rPr lang="zh-CN" altLang="en-US" sz="2400" dirty="0" smtClean="0">
                <a:solidFill>
                  <a:srgbClr val="0070C0"/>
                </a:solidFill>
              </a:rPr>
              <a:t>物联网的优点在于灵活、移动、节能、无需电源、相对省钱；缺点在于功能弱</a:t>
            </a:r>
            <a:endParaRPr lang="en-US" altLang="zh-CN" sz="2400" dirty="0" smtClean="0"/>
          </a:p>
          <a:p>
            <a:endParaRPr lang="en-US" altLang="zh-CN" dirty="0"/>
          </a:p>
          <a:p>
            <a:r>
              <a:rPr lang="zh-CN" altLang="en-US" dirty="0" smtClean="0"/>
              <a:t>物联网和云计算的结合是必然趋势</a:t>
            </a:r>
            <a:endParaRPr lang="en-US" altLang="zh-CN" dirty="0" smtClean="0"/>
          </a:p>
          <a:p>
            <a:pPr marL="109728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    - </a:t>
            </a:r>
            <a:r>
              <a:rPr lang="zh-CN" altLang="en-US" sz="2400" dirty="0" smtClean="0">
                <a:solidFill>
                  <a:srgbClr val="0070C0"/>
                </a:solidFill>
              </a:rPr>
              <a:t>想做更优、更省的物联网，必须有一个强大的云平台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</a:t>
            </a:r>
            <a:r>
              <a:rPr lang="zh-CN" altLang="en-US" sz="2400" dirty="0" smtClean="0">
                <a:solidFill>
                  <a:srgbClr val="0070C0"/>
                </a:solidFill>
              </a:rPr>
              <a:t>有了更强、更重的云，才有更节能、更轻型的物联网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</a:t>
            </a:r>
            <a:r>
              <a:rPr lang="en-US" altLang="zh-CN" b="1" dirty="0" smtClean="0">
                <a:solidFill>
                  <a:srgbClr val="FF0000"/>
                </a:solidFill>
              </a:rPr>
              <a:t>- </a:t>
            </a:r>
            <a:r>
              <a:rPr lang="zh-CN" altLang="en-US" b="1" dirty="0" smtClean="0">
                <a:solidFill>
                  <a:srgbClr val="FF0000"/>
                </a:solidFill>
              </a:rPr>
              <a:t>关键是如何合理分工？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-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可能是一个研究的好坑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……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pic7.nipic.com/20100506/3356797_123423066069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18324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ic4.nipic.com/20091125/2290110_21470542808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73216"/>
            <a:ext cx="18388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更具体地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zh-CN" altLang="en-US" dirty="0" smtClean="0"/>
              <a:t>物联网节点需要从互联网下载内容吗？</a:t>
            </a:r>
            <a:endParaRPr lang="en-US" altLang="zh-CN" dirty="0" smtClean="0"/>
          </a:p>
          <a:p>
            <a:r>
              <a:rPr lang="zh-CN" altLang="en-US" dirty="0" smtClean="0"/>
              <a:t>如果需要，由谁去下载、又如何分发？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物联网节点是否需要音</a:t>
            </a:r>
            <a:r>
              <a:rPr lang="en-US" altLang="zh-CN" dirty="0" smtClean="0"/>
              <a:t>/</a:t>
            </a:r>
            <a:r>
              <a:rPr lang="zh-CN" altLang="en-US" dirty="0" smtClean="0"/>
              <a:t>视频转码？</a:t>
            </a:r>
            <a:endParaRPr lang="en-US" altLang="zh-CN" dirty="0"/>
          </a:p>
          <a:p>
            <a:r>
              <a:rPr lang="zh-CN" altLang="en-US" dirty="0" smtClean="0"/>
              <a:t>如果需要，在哪里转码最好？</a:t>
            </a:r>
            <a:endParaRPr lang="en-US" altLang="zh-CN" dirty="0" smtClean="0"/>
          </a:p>
          <a:p>
            <a:r>
              <a:rPr lang="zh-CN" altLang="en-US" dirty="0"/>
              <a:t>物</a:t>
            </a:r>
            <a:r>
              <a:rPr lang="zh-CN" altLang="en-US" dirty="0" smtClean="0"/>
              <a:t>联网节点间可否通过自组织方式进行负载均衡？</a:t>
            </a:r>
            <a:endParaRPr lang="en-US" altLang="zh-CN" dirty="0" smtClean="0"/>
          </a:p>
        </p:txBody>
      </p:sp>
      <p:pic>
        <p:nvPicPr>
          <p:cNvPr id="9218" name="Picture 2" descr="http://tellhow-tech.com/images/64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45490"/>
            <a:ext cx="2592288" cy="20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pollounion.com/Upload/PicFiles/201111715234462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 t="28881" r="30053" b="12966"/>
          <a:stretch/>
        </p:blipFill>
        <p:spPr bwMode="auto">
          <a:xfrm>
            <a:off x="4788024" y="4613637"/>
            <a:ext cx="2252693" cy="19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achermum.com/wp-content/uploads/2011/07/thank-you1.jpg"/>
          <p:cNvPicPr>
            <a:picLocks noChangeAspect="1" noChangeArrowheads="1"/>
          </p:cNvPicPr>
          <p:nvPr/>
        </p:nvPicPr>
        <p:blipFill>
          <a:blip r:embed="rId2" cstate="print"/>
          <a:srcRect t="10691"/>
          <a:stretch>
            <a:fillRect/>
          </a:stretch>
        </p:blipFill>
        <p:spPr bwMode="auto">
          <a:xfrm>
            <a:off x="1475656" y="2098500"/>
            <a:ext cx="5895975" cy="4210820"/>
          </a:xfrm>
          <a:prstGeom prst="rect">
            <a:avLst/>
          </a:prstGeom>
          <a:noFill/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3203848" y="3078088"/>
            <a:ext cx="2520280" cy="854968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C00000"/>
                </a:solidFill>
              </a:rPr>
              <a:t>Q </a:t>
            </a:r>
            <a:r>
              <a:rPr lang="en-US" altLang="zh-CN" sz="5400" b="1" dirty="0" smtClean="0">
                <a:solidFill>
                  <a:srgbClr val="C00000"/>
                </a:solidFill>
                <a:latin typeface="+mn-lt"/>
              </a:rPr>
              <a:t>&amp;</a:t>
            </a:r>
            <a:r>
              <a:rPr lang="en-US" altLang="zh-CN" sz="5400" b="1" dirty="0" smtClean="0">
                <a:solidFill>
                  <a:srgbClr val="C00000"/>
                </a:solidFill>
              </a:rPr>
              <a:t> A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31115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各部分详细信息见我主页：</a:t>
            </a:r>
            <a:r>
              <a:rPr lang="en-US" altLang="zh-CN" sz="2400" dirty="0">
                <a:hlinkClick r:id="rId3"/>
              </a:rPr>
              <a:t>http://net.pku.edu.cn/~lzh</a:t>
            </a:r>
            <a:r>
              <a:rPr lang="en-US" altLang="zh-CN" sz="2400" dirty="0" smtClean="0">
                <a:hlinkClick r:id="rId3"/>
              </a:rPr>
              <a:t>/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23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Tencent’s Video Cloud?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/>
          <a:lstStyle/>
          <a:p>
            <a:r>
              <a:rPr lang="en-US" altLang="zh-CN" dirty="0" smtClean="0"/>
              <a:t>Have you ever used one of the following?</a:t>
            </a:r>
            <a:endParaRPr lang="zh-CN" altLang="en-US" dirty="0"/>
          </a:p>
        </p:txBody>
      </p:sp>
      <p:pic>
        <p:nvPicPr>
          <p:cNvPr id="6" name="Picture 6" descr="C:\Users\fantasy080\AppData\Roaming\Tencent\Users\69900639\QQ\WinTemp\RichOle\304QZPS5A8HNY59UT3Z@8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26515"/>
          <a:stretch/>
        </p:blipFill>
        <p:spPr bwMode="auto">
          <a:xfrm>
            <a:off x="4921151" y="2996952"/>
            <a:ext cx="2243137" cy="11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云存储\Dropbox\我的主页\images\CloudTransco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6" y="4833156"/>
            <a:ext cx="20765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2656989" cy="8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antasy080\AppData\Roaming\Tencent\Users\69900639\QQ\WinTemp\RichOle\MO[}0U63RGR2YAYQ]MP$57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17" y="3068960"/>
            <a:ext cx="24327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610557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Download a video?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2117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Watch a video?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2117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Offline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download</a:t>
            </a:r>
            <a:r>
              <a:rPr lang="en-US" altLang="zh-CN" dirty="0" smtClean="0">
                <a:solidFill>
                  <a:srgbClr val="0070C0"/>
                </a:solidFill>
              </a:rPr>
              <a:t> a video?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0932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Transcode</a:t>
            </a:r>
            <a:r>
              <a:rPr lang="en-US" altLang="zh-CN" dirty="0" smtClean="0">
                <a:solidFill>
                  <a:srgbClr val="0070C0"/>
                </a:solidFill>
              </a:rPr>
              <a:t> a video to match your tablet/smartphone?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5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4"/>
          <a:stretch/>
        </p:blipFill>
        <p:spPr bwMode="auto">
          <a:xfrm>
            <a:off x="4932040" y="3429000"/>
            <a:ext cx="673884" cy="6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4"/>
          <a:stretch/>
        </p:blipFill>
        <p:spPr bwMode="auto">
          <a:xfrm>
            <a:off x="5004048" y="5414364"/>
            <a:ext cx="673884" cy="6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Tencent’s Video Cloud(s)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en-US" altLang="zh-CN" dirty="0" smtClean="0"/>
              <a:t>Traditional Cloud		   “Smart” Cloud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2589"/>
            <a:ext cx="74485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80700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~10,000 servers, ~15M daily users</a:t>
            </a:r>
          </a:p>
          <a:p>
            <a:r>
              <a:rPr lang="en-US" altLang="zh-CN" dirty="0" smtClean="0"/>
              <a:t>~</a:t>
            </a:r>
            <a:r>
              <a:rPr lang="zh-CN" altLang="en-US" dirty="0"/>
              <a:t> ￥ </a:t>
            </a:r>
            <a:r>
              <a:rPr lang="en-US" altLang="zh-CN" dirty="0" smtClean="0"/>
              <a:t>2 </a:t>
            </a:r>
            <a:r>
              <a:rPr lang="en-US" altLang="zh-CN" dirty="0"/>
              <a:t>billion per year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8052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~1,000 servers, ~5M daily users</a:t>
            </a:r>
          </a:p>
          <a:p>
            <a:r>
              <a:rPr lang="zh-CN" altLang="en-US" dirty="0" smtClean="0"/>
              <a:t>￥</a:t>
            </a:r>
            <a:r>
              <a:rPr lang="en-US" altLang="zh-CN" dirty="0" smtClean="0"/>
              <a:t>0.2 billion per year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5148064" y="1484784"/>
            <a:ext cx="2808312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8384" y="149697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</a:rPr>
              <a:t>his talk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3728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However, ……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0152"/>
            <a:ext cx="8229600" cy="4325112"/>
          </a:xfrm>
        </p:spPr>
        <p:txBody>
          <a:bodyPr/>
          <a:lstStyle/>
          <a:p>
            <a:r>
              <a:rPr lang="en-US" altLang="zh-CN" dirty="0" smtClean="0"/>
              <a:t>We cannot say: Smart Cloud is better than Traditional Cloud</a:t>
            </a:r>
          </a:p>
          <a:p>
            <a:pPr marL="109728" indent="0">
              <a:buNone/>
            </a:pPr>
            <a:r>
              <a:rPr lang="en-US" altLang="zh-CN" sz="2400" dirty="0" smtClean="0"/>
              <a:t>    </a:t>
            </a:r>
            <a:r>
              <a:rPr lang="en-US" altLang="zh-CN" sz="2400" dirty="0" smtClean="0">
                <a:solidFill>
                  <a:srgbClr val="0070C0"/>
                </a:solidFill>
              </a:rPr>
              <a:t>- as Traditional Cloud is simple and stable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Smart Cloud still has a number of </a:t>
            </a:r>
            <a:r>
              <a:rPr lang="en-US" altLang="zh-CN" sz="2400" dirty="0" smtClean="0">
                <a:solidFill>
                  <a:srgbClr val="FF0000"/>
                </a:solidFill>
              </a:rPr>
              <a:t>really hard </a:t>
            </a:r>
            <a:r>
              <a:rPr lang="en-US" altLang="zh-CN" sz="2400" dirty="0" smtClean="0">
                <a:solidFill>
                  <a:srgbClr val="0070C0"/>
                </a:solidFill>
              </a:rPr>
              <a:t>problems</a:t>
            </a:r>
          </a:p>
          <a:p>
            <a:pPr marL="109728" indent="0">
              <a:buNone/>
            </a:pP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/>
              <a:t>A moderate understanding:</a:t>
            </a:r>
          </a:p>
          <a:p>
            <a:pPr marL="109728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en-US" altLang="zh-CN" sz="2400" dirty="0" smtClean="0">
                <a:solidFill>
                  <a:srgbClr val="0070C0"/>
                </a:solidFill>
              </a:rPr>
              <a:t>- Smart Cloud (QQXuanfeng) represents the future service architecture of Tencent Video</a:t>
            </a:r>
          </a:p>
          <a:p>
            <a:pPr marL="109728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QQXuanfeng is similar to Xunlei in both system design and performance problems</a:t>
            </a:r>
            <a:endParaRPr lang="zh-CN" altLang="en-US" sz="2400" dirty="0"/>
          </a:p>
        </p:txBody>
      </p:sp>
      <p:pic>
        <p:nvPicPr>
          <p:cNvPr id="4" name="图片 3" descr="C:\Users\fantasy080\AppData\Roaming\Tencent\Users\69900639\QQ\WinTemp\RichOle\{4%VUIZJJ1@EHSAJF88)@_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05264"/>
            <a:ext cx="223224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57259"/>
            <a:ext cx="2520280" cy="8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117385" y="5805264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of this talk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276872"/>
            <a:ext cx="8363272" cy="4325112"/>
          </a:xfrm>
        </p:spPr>
        <p:txBody>
          <a:bodyPr/>
          <a:lstStyle/>
          <a:p>
            <a:r>
              <a:rPr lang="en-US" altLang="zh-CN" dirty="0" smtClean="0"/>
              <a:t>Major components of Tencent Smart Video Cloud</a:t>
            </a:r>
          </a:p>
          <a:p>
            <a:endParaRPr lang="en-US" altLang="zh-CN" dirty="0"/>
          </a:p>
          <a:p>
            <a:r>
              <a:rPr lang="en-US" altLang="zh-CN" dirty="0" smtClean="0"/>
              <a:t>Construction of each component</a:t>
            </a:r>
          </a:p>
          <a:p>
            <a:endParaRPr lang="en-US" altLang="zh-CN" dirty="0"/>
          </a:p>
          <a:p>
            <a:r>
              <a:rPr lang="en-US" altLang="zh-CN" dirty="0" smtClean="0"/>
              <a:t>Some really unresolved problems in practice</a:t>
            </a:r>
          </a:p>
          <a:p>
            <a:endParaRPr lang="en-US" altLang="zh-CN" dirty="0"/>
          </a:p>
          <a:p>
            <a:r>
              <a:rPr lang="en-US" altLang="zh-CN" dirty="0" smtClean="0"/>
              <a:t>Possible implications for IOT&amp;WSN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9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CN" dirty="0"/>
              <a:t>Major components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772816"/>
            <a:ext cx="5544616" cy="48017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Video resource tracking</a:t>
            </a:r>
          </a:p>
          <a:p>
            <a:pPr marL="109728" indent="0">
              <a:buNone/>
            </a:pP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b="1" i="1" dirty="0" smtClean="0">
                <a:sym typeface="Wingdings" pitchFamily="2" charset="2"/>
              </a:rPr>
              <a:t>Cloud Tracker</a:t>
            </a:r>
            <a:endParaRPr lang="en-US" altLang="zh-CN" b="1" i="1" dirty="0" smtClean="0"/>
          </a:p>
          <a:p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Video </a:t>
            </a:r>
            <a:r>
              <a:rPr lang="en-US" altLang="zh-CN" dirty="0"/>
              <a:t>c</a:t>
            </a:r>
            <a:r>
              <a:rPr lang="en-US" altLang="zh-CN" dirty="0" smtClean="0"/>
              <a:t>ontent distribution</a:t>
            </a:r>
          </a:p>
          <a:p>
            <a:pPr marL="109728" indent="0">
              <a:buNone/>
            </a:pP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sz="2600" b="1" i="1" dirty="0" smtClean="0">
                <a:solidFill>
                  <a:srgbClr val="0070C0"/>
                </a:solidFill>
                <a:sym typeface="Wingdings" pitchFamily="2" charset="2"/>
              </a:rPr>
              <a:t>Cloud (Bandwidth) Scheduler</a:t>
            </a:r>
            <a:endParaRPr lang="en-US" altLang="zh-CN" sz="2600" b="1" i="1" dirty="0" smtClean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Handling unpopular videos</a:t>
            </a:r>
          </a:p>
          <a:p>
            <a:pPr marL="109728" indent="0">
              <a:buNone/>
            </a:pP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b="1" i="1" dirty="0" smtClean="0">
                <a:solidFill>
                  <a:srgbClr val="C00000"/>
                </a:solidFill>
                <a:sym typeface="Wingdings" pitchFamily="2" charset="2"/>
              </a:rPr>
              <a:t>Cloud Download(</a:t>
            </a:r>
            <a:r>
              <a:rPr lang="en-US" altLang="zh-CN" b="1" i="1" dirty="0" err="1" smtClean="0">
                <a:solidFill>
                  <a:srgbClr val="C00000"/>
                </a:solidFill>
                <a:sym typeface="Wingdings" pitchFamily="2" charset="2"/>
              </a:rPr>
              <a:t>er</a:t>
            </a:r>
            <a:r>
              <a:rPr lang="en-US" altLang="zh-CN" b="1" i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</a:p>
          <a:p>
            <a:pPr marL="109728" indent="0">
              <a:buNone/>
            </a:pPr>
            <a:endParaRPr lang="en-US" altLang="zh-CN" dirty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Mobile video streaming</a:t>
            </a:r>
          </a:p>
          <a:p>
            <a:pPr marL="109728" indent="0">
              <a:buNone/>
            </a:pP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b="1" i="1" dirty="0" smtClean="0">
                <a:solidFill>
                  <a:srgbClr val="00B050"/>
                </a:solidFill>
                <a:sym typeface="Wingdings" pitchFamily="2" charset="2"/>
              </a:rPr>
              <a:t>Cloud Transcoder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sp>
        <p:nvSpPr>
          <p:cNvPr id="5" name="云形 4"/>
          <p:cNvSpPr/>
          <p:nvPr/>
        </p:nvSpPr>
        <p:spPr>
          <a:xfrm>
            <a:off x="5580112" y="1700808"/>
            <a:ext cx="3384376" cy="93610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云跟踪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" name="云形 5"/>
          <p:cNvSpPr/>
          <p:nvPr/>
        </p:nvSpPr>
        <p:spPr>
          <a:xfrm>
            <a:off x="5580112" y="3068960"/>
            <a:ext cx="3384376" cy="93610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云调度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云形 6"/>
          <p:cNvSpPr/>
          <p:nvPr/>
        </p:nvSpPr>
        <p:spPr>
          <a:xfrm>
            <a:off x="5580112" y="4293096"/>
            <a:ext cx="3384376" cy="93610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云下载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云形 7"/>
          <p:cNvSpPr/>
          <p:nvPr/>
        </p:nvSpPr>
        <p:spPr>
          <a:xfrm>
            <a:off x="5580112" y="5589240"/>
            <a:ext cx="3384376" cy="93610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云转码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云存储\Dropbox\我的主页\images\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00" y="4163918"/>
            <a:ext cx="1703636" cy="12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Relationships among them 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98219"/>
              </p:ext>
            </p:extLst>
          </p:nvPr>
        </p:nvGraphicFramePr>
        <p:xfrm>
          <a:off x="457200" y="1628800"/>
          <a:ext cx="4546848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48"/>
              </a:tblGrid>
              <a:tr h="11291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rgbClr val="00B050"/>
                          </a:solidFill>
                        </a:rPr>
                        <a:t>云转码</a:t>
                      </a:r>
                      <a:r>
                        <a:rPr lang="zh-CN" altLang="en-US" sz="20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(NOSSDAV’12)</a:t>
                      </a:r>
                      <a:endParaRPr lang="zh-CN" altLang="en-US" sz="3200" dirty="0"/>
                    </a:p>
                  </a:txBody>
                  <a:tcPr anchor="ctr"/>
                </a:tc>
              </a:tr>
              <a:tr h="1266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rgbClr val="C00000"/>
                          </a:solidFill>
                        </a:rPr>
                        <a:t>云下载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(MM’11)</a:t>
                      </a:r>
                      <a:endParaRPr lang="zh-CN" altLang="en-US" sz="3200" dirty="0"/>
                    </a:p>
                  </a:txBody>
                  <a:tcPr anchor="ctr"/>
                </a:tc>
              </a:tr>
              <a:tr h="1300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rgbClr val="0070C0"/>
                          </a:solidFill>
                        </a:rPr>
                        <a:t>云调度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(IWQoS’12)</a:t>
                      </a:r>
                      <a:endParaRPr lang="zh-CN" altLang="en-US" sz="3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129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云跟踪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(TPDS’12, MM’11-DS)</a:t>
                      </a:r>
                      <a:endParaRPr lang="zh-CN" alt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C:\云存储\Dropbox\我的主页\images\x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89240"/>
            <a:ext cx="23469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antasy080\AppData\Roaming\Tencent\Users\69900639\QQ\WinTemp\RichOle\304QZPS5A8HNY59UT3Z@8M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26515"/>
          <a:stretch/>
        </p:blipFill>
        <p:spPr bwMode="auto">
          <a:xfrm>
            <a:off x="5652120" y="2975385"/>
            <a:ext cx="2243137" cy="11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云存储\Dropbox\我的主页\images\CloudTransco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0765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4"/>
          <a:stretch/>
        </p:blipFill>
        <p:spPr bwMode="auto">
          <a:xfrm>
            <a:off x="6876256" y="4362946"/>
            <a:ext cx="288032" cy="2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4"/>
          <a:stretch/>
        </p:blipFill>
        <p:spPr bwMode="auto">
          <a:xfrm>
            <a:off x="5727876" y="2312876"/>
            <a:ext cx="50030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fantasy080\AppData\Roaming\Tencent\Users\69900639\QQ\WinTemp\RichOle\D)Z2EE9M{~IS9S26H_)[EK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4"/>
          <a:stretch/>
        </p:blipFill>
        <p:spPr bwMode="auto">
          <a:xfrm>
            <a:off x="5658733" y="3475583"/>
            <a:ext cx="597017" cy="6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云跟踪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互联网中的视频资源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zh-CN" altLang="en-US" sz="2400" dirty="0" smtClean="0"/>
              <a:t> 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数量庞大：占据</a:t>
            </a:r>
            <a:r>
              <a:rPr lang="en-US" altLang="zh-CN" sz="2400" dirty="0" smtClean="0"/>
              <a:t>90%</a:t>
            </a:r>
            <a:r>
              <a:rPr lang="zh-CN" altLang="en-US" sz="2400" dirty="0" smtClean="0"/>
              <a:t>带宽</a:t>
            </a:r>
            <a:endParaRPr lang="en-US" altLang="zh-CN" sz="2400" dirty="0" smtClean="0"/>
          </a:p>
          <a:p>
            <a:pPr marL="109728" indent="0">
              <a:buNone/>
            </a:pPr>
            <a:r>
              <a:rPr lang="zh-CN" altLang="en-US" sz="2400" dirty="0" smtClean="0"/>
              <a:t> 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包罗万象：影视、自拍、科教</a:t>
            </a:r>
            <a:endParaRPr lang="en-US" altLang="zh-CN" sz="2400" dirty="0" smtClean="0"/>
          </a:p>
          <a:p>
            <a:pPr marL="109728" indent="0">
              <a:buNone/>
            </a:pPr>
            <a:r>
              <a:rPr lang="zh-CN" altLang="en-US" sz="2400" dirty="0" smtClean="0"/>
              <a:t> 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协议多样：</a:t>
            </a:r>
            <a:r>
              <a:rPr lang="en-US" altLang="zh-CN" sz="2400" dirty="0" smtClean="0"/>
              <a:t>HTTP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FTP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RSTP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P2P</a:t>
            </a:r>
          </a:p>
          <a:p>
            <a:pPr marL="109728" indent="0">
              <a:buNone/>
            </a:pPr>
            <a:r>
              <a:rPr lang="zh-CN" altLang="en-US" sz="2400" dirty="0" smtClean="0"/>
              <a:t> 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很不稳定：健康度、传输速率</a:t>
            </a:r>
            <a:endParaRPr lang="en-US" altLang="zh-CN" sz="2400" dirty="0" smtClean="0"/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0070C0"/>
                </a:solidFill>
              </a:rPr>
              <a:t>怎么才能把握它们？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我们需要跟踪它们！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223" y="1651670"/>
            <a:ext cx="1555373" cy="64807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28487"/>
          <a:stretch>
            <a:fillRect/>
          </a:stretch>
        </p:blipFill>
        <p:spPr bwMode="auto">
          <a:xfrm>
            <a:off x="5475059" y="2636912"/>
            <a:ext cx="140970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723678"/>
            <a:ext cx="144782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39369" t="46220" r="26966" b="35825"/>
          <a:stretch>
            <a:fillRect/>
          </a:stretch>
        </p:blipFill>
        <p:spPr bwMode="auto">
          <a:xfrm>
            <a:off x="7384142" y="2636912"/>
            <a:ext cx="144016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483998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1231</TotalTime>
  <Words>1341</Words>
  <Application>Microsoft Office PowerPoint</Application>
  <PresentationFormat>全屏显示(4:3)</PresentationFormat>
  <Paragraphs>190</Paragraphs>
  <Slides>27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都市</vt:lpstr>
      <vt:lpstr>Construction of Tencent’s Video Cloud and Its Implications for IOT&amp;WSN</vt:lpstr>
      <vt:lpstr>Preface</vt:lpstr>
      <vt:lpstr>What is the Tencent’s Video Cloud?</vt:lpstr>
      <vt:lpstr>Tencent’s Video Cloud(s)</vt:lpstr>
      <vt:lpstr>However, ……</vt:lpstr>
      <vt:lpstr>Outline of this talk</vt:lpstr>
      <vt:lpstr>Major components</vt:lpstr>
      <vt:lpstr>Relationships among them </vt:lpstr>
      <vt:lpstr>云跟踪</vt:lpstr>
      <vt:lpstr>云跟踪面临的问题</vt:lpstr>
      <vt:lpstr>云跟踪的解决方案</vt:lpstr>
      <vt:lpstr>当前方案暴露的问题</vt:lpstr>
      <vt:lpstr>对物联网研究的启发</vt:lpstr>
      <vt:lpstr>云下载</vt:lpstr>
      <vt:lpstr>云下载的解决方案</vt:lpstr>
      <vt:lpstr>云下载的广告视频</vt:lpstr>
      <vt:lpstr>云下载的系统实现</vt:lpstr>
      <vt:lpstr>云下载的缓存替换算法</vt:lpstr>
      <vt:lpstr>云下载的任务失败预测</vt:lpstr>
      <vt:lpstr>云转码</vt:lpstr>
      <vt:lpstr>云转码的基本原理</vt:lpstr>
      <vt:lpstr>云转码的广告视频</vt:lpstr>
      <vt:lpstr>云转码的解决方案</vt:lpstr>
      <vt:lpstr>挑刺：云转码的负载均衡问题</vt:lpstr>
      <vt:lpstr>从一个新的角度看计算机网络</vt:lpstr>
      <vt:lpstr>更具体地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腾讯视频云的构建</dc:title>
  <dc:creator>fantasy080</dc:creator>
  <cp:lastModifiedBy>Zhenhua Li</cp:lastModifiedBy>
  <cp:revision>67</cp:revision>
  <dcterms:created xsi:type="dcterms:W3CDTF">2012-11-18T05:48:57Z</dcterms:created>
  <dcterms:modified xsi:type="dcterms:W3CDTF">2012-12-21T16:01:05Z</dcterms:modified>
</cp:coreProperties>
</file>